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8" r:id="rId11"/>
    <p:sldId id="273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5C753-671B-4C4C-9E4F-13D4ABD2B750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27EA-8171-4F9B-905B-B2F3C2EA1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PATOS/PB</a:t>
            </a:r>
            <a:r>
              <a:rPr lang="pt-BR" baseline="0" dirty="0" smtClean="0"/>
              <a:t> – 14,15 e 16 de novembro de 2014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27EA-8171-4F9B-905B-B2F3C2EA1C1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27EA-8171-4F9B-905B-B2F3C2EA1C1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Albery</a:t>
            </a:r>
            <a:r>
              <a:rPr lang="pt-BR" baseline="0" dirty="0" smtClean="0"/>
              <a:t> Freitas - RCRNG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27EA-8171-4F9B-905B-B2F3C2EA1C1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Vídeo – 01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27EA-8171-4F9B-905B-B2F3C2EA1C1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27EA-8171-4F9B-905B-B2F3C2EA1C1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você</a:t>
            </a:r>
            <a:r>
              <a:rPr lang="pt-BR" baseline="0" dirty="0" smtClean="0"/>
              <a:t> está vendo o rosto dessa pessoa?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27EA-8171-4F9B-905B-B2F3C2EA1C1C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15/11/2014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bery\Desktop\RYLA\Rela&#231;&#245;es%20Humanas\V&#237;deo%20-%2004%20(A%20F&#225;bula%20do%20Porco-Espinho).avi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opa.com.br/humor/outras/arca_de_noe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bery\Desktop\RYLA\Rela&#231;&#245;es%20Humanas\V&#237;deo%20-%2001%20(Assembl&#233;ia%20na%20Carpintaria)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bery\Desktop\RYLA\Rela&#231;&#245;es%20Humanas\V&#237;deo%20-%2003%20(A%20F&#225;bula%20do%20Rato%20e%20a%20Ratoeira).avi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8" y="44624"/>
            <a:ext cx="91131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80528" y="6074132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0099"/>
                </a:solidFill>
                <a:latin typeface="Arial Black" pitchFamily="34" charset="0"/>
              </a:rPr>
              <a:t>PATOS/PB – 14,15 e 16 de novembro de 2014</a:t>
            </a:r>
            <a:endParaRPr lang="pt-BR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5257808" cy="5000660"/>
          </a:xfrm>
        </p:spPr>
        <p:txBody>
          <a:bodyPr>
            <a:normAutofit lnSpcReduction="10000"/>
          </a:bodyPr>
          <a:lstStyle/>
          <a:p>
            <a:r>
              <a:rPr lang="pt-BR" b="1" u="sng" dirty="0" smtClean="0"/>
              <a:t>APRENDEU A PERDOAR?</a:t>
            </a:r>
          </a:p>
          <a:p>
            <a:pPr>
              <a:buNone/>
            </a:pPr>
            <a:endParaRPr lang="pt-BR" sz="1100" b="1" u="sng" dirty="0" smtClean="0"/>
          </a:p>
          <a:p>
            <a:pPr algn="just">
              <a:buNone/>
            </a:pPr>
            <a:r>
              <a:rPr lang="pt-BR" dirty="0" smtClean="0"/>
              <a:t>		</a:t>
            </a:r>
            <a:r>
              <a:rPr lang="pt-BR" b="1" dirty="0" smtClean="0"/>
              <a:t>Sempre que surgem desavenças no seu grupo, você levanta as velhas queixas, aquela lista de mágoas que deveriam ter sido resolvidas faz tempo.</a:t>
            </a:r>
          </a:p>
          <a:p>
            <a:pPr algn="just">
              <a:buNone/>
            </a:pPr>
            <a:endParaRPr lang="pt-BR" sz="1000" b="1" dirty="0" smtClean="0"/>
          </a:p>
          <a:p>
            <a:pPr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Por que isso acontece?</a:t>
            </a:r>
          </a:p>
          <a:p>
            <a:pPr algn="just">
              <a:buNone/>
            </a:pPr>
            <a:endParaRPr lang="pt-BR" sz="1100" b="1" dirty="0" smtClean="0"/>
          </a:p>
          <a:p>
            <a:pPr algn="just">
              <a:buNone/>
            </a:pPr>
            <a:r>
              <a:rPr lang="pt-BR" b="1" dirty="0" smtClean="0"/>
              <a:t>		Talvez você não sabe perdoar, mas você pode aprender a fazer isso.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2.bp.blogspot.com/-DgE_jVOFdpI/Ufl4QmFHsAI/AAAAAAAAAi4/edpVAue7oM8/s400/perda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248" y="2397753"/>
            <a:ext cx="3047156" cy="3057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bcdn-sphotos-f-a.akamaihd.net/hphotos-ak-prn1/1520637_492152107560114_9909074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254"/>
            <a:ext cx="4897090" cy="489709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429124" y="2987262"/>
            <a:ext cx="4286280" cy="32278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b="1" dirty="0" smtClean="0"/>
              <a:t>	Devemos respeitar o ponto de vista das outras pessoas, as vezes estamos vendo a mesma coisa, porém de forma diferente.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214842" y="17859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Como você está vendo o rosto dessa pessoa?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358246" cy="5043510"/>
          </a:xfrm>
        </p:spPr>
        <p:txBody>
          <a:bodyPr>
            <a:normAutofit lnSpcReduction="10000"/>
          </a:bodyPr>
          <a:lstStyle/>
          <a:p>
            <a:r>
              <a:rPr lang="pt-BR" b="1" u="sng" dirty="0" smtClean="0"/>
              <a:t>POR QUE NÃO CONSEGUIMOS PERDOAR</a:t>
            </a:r>
            <a:r>
              <a:rPr lang="pt-BR" b="1" dirty="0" smtClean="0"/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b="1" i="1" dirty="0" smtClean="0"/>
              <a:t>Desejo de controlar a situação </a:t>
            </a:r>
            <a:r>
              <a:rPr lang="pt-BR" sz="2000" b="1" i="1" dirty="0" smtClean="0">
                <a:sym typeface="Wingdings" pitchFamily="2" charset="2"/>
              </a:rPr>
              <a:t> </a:t>
            </a: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Algumas pessoas se recusam a perdoar para ter uma medida de poder sobre o outro.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>
                <a:sym typeface="Wingdings" pitchFamily="2" charset="2"/>
              </a:rPr>
              <a:t>Ressentimento  </a:t>
            </a: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Muitas vezes uma mágoa demora a cicatrizar.  O ofendido não perdoou de coração.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>
                <a:sym typeface="Wingdings" pitchFamily="2" charset="2"/>
              </a:rPr>
              <a:t>Desilusão  </a:t>
            </a: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Algumas pessoas se juntam achando que vão viver um conto de fadas e quando surgem as discussões, elas se recusam a ceder porque não aceitam a ideia de que o “grande amigo” tenha uma opinião diferente.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b="1" dirty="0" smtClean="0"/>
              <a:t>Conceitos Errados </a:t>
            </a:r>
            <a:r>
              <a:rPr lang="pt-BR" sz="2000" b="1" dirty="0" smtClean="0">
                <a:sym typeface="Wingdings" pitchFamily="2" charset="2"/>
              </a:rPr>
              <a:t>  </a:t>
            </a: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Muitas pessoas não perdoam porque o conceito está errado: </a:t>
            </a:r>
          </a:p>
          <a:p>
            <a:pPr algn="just">
              <a:buNone/>
            </a:pP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1) Se eu perdoar, pode parecer que o erro não foi tão sério; </a:t>
            </a:r>
          </a:p>
          <a:p>
            <a:pPr algn="just">
              <a:buNone/>
            </a:pP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2) Se eu perdoar, sou obrigado a esquecer ; </a:t>
            </a:r>
          </a:p>
          <a:p>
            <a:pPr algn="just">
              <a:buNone/>
            </a:pP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3) Se eu perdoar, a pessoa vai continuar fazendo.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500174"/>
            <a:ext cx="8208912" cy="5214974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O QUE PODEMOS PODE FAZER</a:t>
            </a:r>
            <a:r>
              <a:rPr lang="pt-BR" b="1" dirty="0" smtClean="0"/>
              <a:t>?</a:t>
            </a:r>
          </a:p>
          <a:p>
            <a:pPr>
              <a:buNone/>
            </a:pPr>
            <a:endParaRPr lang="pt-BR" sz="500" b="1" dirty="0" smtClean="0"/>
          </a:p>
          <a:p>
            <a:pPr>
              <a:buFont typeface="Wingdings" pitchFamily="2" charset="2"/>
              <a:buChar char="Ø"/>
            </a:pPr>
            <a:r>
              <a:rPr lang="pt-BR" sz="2000" b="1" i="1" dirty="0" smtClean="0"/>
              <a:t>Na Bíblia “perdoar” pode significar “deixar ir”.</a:t>
            </a:r>
          </a:p>
          <a:p>
            <a:pPr>
              <a:buNone/>
            </a:pPr>
            <a:endParaRPr lang="pt-BR" sz="500" b="1" i="1" dirty="0" smtClean="0"/>
          </a:p>
          <a:p>
            <a:pPr>
              <a:buFont typeface="Wingdings" pitchFamily="2" charset="2"/>
              <a:buChar char="Ø"/>
            </a:pPr>
            <a:r>
              <a:rPr lang="pt-BR" sz="2000" b="1" i="1" dirty="0" smtClean="0"/>
              <a:t>O grupo que é perdoador não fica “fazendo uma lista” dos erros um do outro e também não diz que o outro agiu com má fé.</a:t>
            </a:r>
          </a:p>
          <a:p>
            <a:pPr>
              <a:buNone/>
            </a:pPr>
            <a:endParaRPr lang="pt-BR" sz="500" b="1" i="1" dirty="0" smtClean="0"/>
          </a:p>
          <a:p>
            <a:pPr>
              <a:buFont typeface="Wingdings" pitchFamily="2" charset="2"/>
              <a:buChar char="Ø"/>
            </a:pPr>
            <a:r>
              <a:rPr lang="pt-BR" sz="2000" b="1" i="1" dirty="0" smtClean="0"/>
              <a:t>Aceite as pessoas como elas são, apesar dos seus defeitos.</a:t>
            </a:r>
          </a:p>
          <a:p>
            <a:pPr>
              <a:buNone/>
            </a:pPr>
            <a:r>
              <a:rPr lang="pt-BR" sz="2000" b="1" i="1" dirty="0" smtClean="0">
                <a:solidFill>
                  <a:srgbClr val="FF0000"/>
                </a:solidFill>
              </a:rPr>
              <a:t>Lembre-se: nem você é perfeito.</a:t>
            </a:r>
          </a:p>
          <a:p>
            <a:pPr>
              <a:buNone/>
            </a:pPr>
            <a:endParaRPr lang="pt-BR" sz="5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i="1" dirty="0" smtClean="0"/>
              <a:t>Da próxima vez que se sentir ofendido, pergunte-se: </a:t>
            </a:r>
          </a:p>
          <a:p>
            <a:pPr>
              <a:buNone/>
            </a:pPr>
            <a:r>
              <a:rPr lang="pt-BR" sz="2000" b="1" i="1" dirty="0" smtClean="0">
                <a:solidFill>
                  <a:srgbClr val="FF0000"/>
                </a:solidFill>
              </a:rPr>
              <a:t>O problema é tão sério assim? </a:t>
            </a:r>
          </a:p>
          <a:p>
            <a:pPr>
              <a:buNone/>
            </a:pPr>
            <a:endParaRPr lang="pt-BR" sz="5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i="1" dirty="0" smtClean="0"/>
              <a:t>Explique calmamente o que lhe ofendeu e o porque de sua mágoa, não faça acusações e nem acredite que foi de propósito.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Vídeo - 04 (A Fábula do Porco-Espinho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484784"/>
            <a:ext cx="7056784" cy="50405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5868144" y="6444044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Albery Freitas – </a:t>
            </a:r>
            <a:r>
              <a:rPr lang="pt-BR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RCRNG</a:t>
            </a:r>
            <a:endParaRPr lang="pt-BR" b="1" i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468313" y="1916832"/>
            <a:ext cx="8280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1" dirty="0">
                <a:latin typeface="Brush Script MT" pitchFamily="66" charset="0"/>
              </a:rPr>
              <a:t>Albery Freitas,</a:t>
            </a:r>
          </a:p>
          <a:p>
            <a:r>
              <a:rPr lang="pt-BR" dirty="0" smtClean="0">
                <a:latin typeface="Brush Script MT" pitchFamily="66" charset="0"/>
              </a:rPr>
              <a:t>(e-mail: oreirct@yahoo.com.br  / Fone: (81) 8314-9500)</a:t>
            </a:r>
            <a:endParaRPr lang="pt-BR" dirty="0">
              <a:latin typeface="Brush Script MT" pitchFamily="66" charset="0"/>
            </a:endParaRPr>
          </a:p>
          <a:p>
            <a:endParaRPr lang="pt-BR" sz="800" b="1" dirty="0">
              <a:latin typeface="Brush Script MT" pitchFamily="66" charset="0"/>
            </a:endParaRPr>
          </a:p>
          <a:p>
            <a:endParaRPr lang="pt-BR" sz="800" b="1" dirty="0">
              <a:latin typeface="Brush Script MT" pitchFamily="66" charset="0"/>
            </a:endParaRPr>
          </a:p>
          <a:p>
            <a:r>
              <a:rPr lang="pt-BR" sz="4800" b="1" dirty="0">
                <a:latin typeface="Brush Script MT" pitchFamily="66" charset="0"/>
              </a:rPr>
              <a:t>Professor de matemática e sócio fundador do Rotary Club Recife Novas Gerações.</a:t>
            </a:r>
          </a:p>
          <a:p>
            <a:endParaRPr lang="pt-BR" sz="800" b="1" dirty="0">
              <a:latin typeface="Brush Script MT" pitchFamily="66" charset="0"/>
            </a:endParaRPr>
          </a:p>
          <a:p>
            <a:r>
              <a:rPr lang="pt-BR" sz="4800" b="1" dirty="0" smtClean="0">
                <a:latin typeface="Brush Script MT" pitchFamily="66" charset="0"/>
              </a:rPr>
              <a:t>Um </a:t>
            </a:r>
            <a:r>
              <a:rPr lang="pt-BR" sz="4800" b="1" dirty="0">
                <a:latin typeface="Brush Script MT" pitchFamily="66" charset="0"/>
              </a:rPr>
              <a:t>forte abraço e muito obrigado! </a:t>
            </a:r>
          </a:p>
        </p:txBody>
      </p:sp>
      <p:pic>
        <p:nvPicPr>
          <p:cNvPr id="6" name="Picture 2" descr="C:\Users\Albery\Pictures\Albery\f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178" y="483481"/>
            <a:ext cx="2879278" cy="26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414419" y="454126"/>
            <a:ext cx="1941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 Fim.</a:t>
            </a:r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9773"/>
            <a:ext cx="8640962" cy="63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860032" y="332656"/>
            <a:ext cx="39604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8098"/>
            <a:ext cx="5165824" cy="19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002060"/>
                </a:solidFill>
              </a:rPr>
              <a:t>Relações Humanas</a:t>
            </a:r>
            <a:endParaRPr lang="pt-BR" sz="4800" dirty="0">
              <a:solidFill>
                <a:srgbClr val="002060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pt-BR" dirty="0" smtClean="0"/>
          </a:p>
          <a:p>
            <a:pPr algn="r"/>
            <a:endParaRPr lang="pt-BR" dirty="0" smtClean="0"/>
          </a:p>
          <a:p>
            <a:pPr algn="r"/>
            <a:r>
              <a:rPr lang="pt-BR" dirty="0" smtClean="0">
                <a:solidFill>
                  <a:srgbClr val="002060"/>
                </a:solidFill>
              </a:rPr>
              <a:t>Por:</a:t>
            </a:r>
          </a:p>
          <a:p>
            <a:pPr algn="r"/>
            <a:r>
              <a:rPr lang="pt-BR" i="1" dirty="0" smtClean="0">
                <a:solidFill>
                  <a:srgbClr val="002060"/>
                </a:solidFill>
              </a:rPr>
              <a:t>Albery Freitas</a:t>
            </a:r>
            <a:endParaRPr lang="pt-BR" i="1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rot="19787857">
            <a:off x="4066842" y="3355240"/>
            <a:ext cx="4575291" cy="2089074"/>
          </a:xfrm>
          <a:prstGeom prst="rect">
            <a:avLst/>
          </a:prstGeom>
        </p:spPr>
        <p:txBody>
          <a:bodyPr wrap="none"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r>
              <a:rPr lang="pt-BR" sz="8000" b="1" i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INTEGRAÇÃO!</a:t>
            </a:r>
            <a:endParaRPr lang="pt-BR" sz="8000" b="1" i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Teoria das Relações Humanas</a:t>
            </a:r>
          </a:p>
          <a:p>
            <a:pPr algn="just">
              <a:buNone/>
            </a:pPr>
            <a:r>
              <a:rPr lang="pt-BR" b="1" dirty="0" smtClean="0"/>
              <a:t>		 </a:t>
            </a:r>
            <a:r>
              <a:rPr lang="pt-BR" sz="2000" b="1" dirty="0" smtClean="0"/>
              <a:t>Com a Grande Depressão criada na quebra da bolsa de valores de Nova Iorque, em 1929. O foco mudou e, do </a:t>
            </a:r>
            <a:r>
              <a:rPr lang="pt-BR" sz="2000" b="1" i="1" dirty="0" smtClean="0"/>
              <a:t>Homo economicus</a:t>
            </a:r>
            <a:r>
              <a:rPr lang="pt-BR" sz="2000" b="1" dirty="0" smtClean="0"/>
              <a:t>  passa-se a “</a:t>
            </a:r>
            <a:r>
              <a:rPr lang="pt-BR" sz="2000" b="1" i="1" dirty="0" smtClean="0"/>
              <a:t>Homo social”</a:t>
            </a:r>
            <a:r>
              <a:rPr lang="pt-BR" sz="2000" b="1" dirty="0" smtClean="0"/>
              <a:t>.  Onde temos três características  principais: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https://fbcdn-sphotos-b-a.akamaihd.net/hphotos-ak-ash3/946331_637775362913775_875741282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756" y="3500438"/>
            <a:ext cx="3168352" cy="28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51520" y="3429000"/>
            <a:ext cx="5112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000" b="1" dirty="0" smtClean="0"/>
              <a:t>O ser humano não pode ser reduzido a um ser com comportamento mecânico.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b="1" dirty="0" smtClean="0"/>
              <a:t>O homem é guiado por um sistema social e por ordem biológica.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b="1" dirty="0" smtClean="0"/>
              <a:t>Todos os homens possuem necessidades de segurança, afeto, aprovação social, prestígio, e autorrealização.</a:t>
            </a:r>
            <a:endParaRPr lang="pt-BR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19256" cy="1972816"/>
          </a:xfrm>
        </p:spPr>
        <p:txBody>
          <a:bodyPr>
            <a:normAutofit lnSpcReduction="10000"/>
          </a:bodyPr>
          <a:lstStyle/>
          <a:p>
            <a:r>
              <a:rPr lang="pt-BR" b="1" u="sng" dirty="0" smtClean="0"/>
              <a:t>Conviver</a:t>
            </a:r>
          </a:p>
          <a:p>
            <a:pPr algn="just">
              <a:buNone/>
            </a:pPr>
            <a:r>
              <a:rPr lang="pt-BR" b="1" dirty="0" smtClean="0"/>
              <a:t>		Conviver é “viver com”. Consiste em partilhar a vida, as atividades, com os outros. Em todo grupo humano existe a necessidade de conviver, de estar em relação com outros. 	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9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2000232" y="3429000"/>
            <a:ext cx="5436954" cy="3104046"/>
            <a:chOff x="215166" y="3148670"/>
            <a:chExt cx="5436954" cy="3376674"/>
          </a:xfrm>
        </p:grpSpPr>
        <p:pic>
          <p:nvPicPr>
            <p:cNvPr id="12" name="Picture 3" descr="http://www.popa.com.br/humor/outras/arca_de_noe.gif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215166" y="3148670"/>
              <a:ext cx="5436954" cy="3376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9"/>
            <p:cNvGrpSpPr/>
            <p:nvPr/>
          </p:nvGrpSpPr>
          <p:grpSpPr>
            <a:xfrm>
              <a:off x="4513055" y="3429000"/>
              <a:ext cx="1087307" cy="648072"/>
              <a:chOff x="4513055" y="3429000"/>
              <a:chExt cx="1087307" cy="648072"/>
            </a:xfrm>
          </p:grpSpPr>
          <p:sp>
            <p:nvSpPr>
              <p:cNvPr id="14" name="Texto explicativo em elipse 13"/>
              <p:cNvSpPr/>
              <p:nvPr/>
            </p:nvSpPr>
            <p:spPr>
              <a:xfrm>
                <a:off x="4572000" y="3429000"/>
                <a:ext cx="936104" cy="648072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4513055" y="3469531"/>
                <a:ext cx="1087307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12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</a:rPr>
                  <a:t>Pica Pau, filho da p...</a:t>
                </a:r>
                <a:endParaRPr lang="pt-BR" sz="12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Vídeo - 01 (Assembléia na Carpintaria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1484784"/>
            <a:ext cx="7056784" cy="50405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icture.pixmac.com/4/expressing-successful-deal-business-pixmac-picture-88353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116" y="1628800"/>
            <a:ext cx="2610324" cy="40725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23528" y="1357298"/>
            <a:ext cx="540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pt-BR" sz="2200" b="1" i="1" u="sng" dirty="0" smtClean="0"/>
              <a:t>Os Dez Mandamentos do Bem Viver</a:t>
            </a:r>
          </a:p>
          <a:p>
            <a:pPr marL="342900" indent="-342900" algn="ctr"/>
            <a:endParaRPr lang="pt-BR" sz="1200" b="1" i="1" u="sng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sz="2200" b="1" dirty="0" smtClean="0"/>
              <a:t>Respeitar o próximo como ser humano;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200" b="1" dirty="0" smtClean="0"/>
              <a:t>Evitar cortar a palavra de quem fala, espere sua vez;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200" b="1" dirty="0" smtClean="0"/>
              <a:t>Controlar as suas reações agressivas, evitando ser indelicado ou irônico;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200" b="1" dirty="0" smtClean="0"/>
              <a:t>Evitar o "pular" por cima de seu chefe imediato e quando o fizer, dar uma explicação;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200" b="1" dirty="0" smtClean="0"/>
              <a:t>Procurar conhecer melhor os membros de seu grupo, a fim de compreendê-lo e de se adaptar à personalidade de cada um;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9512" y="1340768"/>
            <a:ext cx="51125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pt-BR" sz="2200" b="1" dirty="0" smtClean="0"/>
              <a:t>Evitar tomar a responsabilidade atribuída a outro, a não ser a pedido deste ou em caso de emergência;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t-BR" sz="2200" b="1" dirty="0" smtClean="0"/>
              <a:t>Procurar a causa das suas antipatias, a fim de vencê-las;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t-BR" sz="2200" b="1" dirty="0" smtClean="0"/>
              <a:t>Estar sempre sorridente;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t-BR" sz="2200" b="1" dirty="0" smtClean="0"/>
              <a:t>Procurar definir bem o sentido das palavras no caso de discussões em grupo, para evitar mal-entendidos;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t-BR" sz="2200" b="1" dirty="0" smtClean="0"/>
              <a:t>Ser modesto nas discussões, pensar que talvez o outro tenha razão e,  procurar compreender-lhe as razões.</a:t>
            </a:r>
            <a:endParaRPr lang="pt-BR" sz="2200" b="1" dirty="0"/>
          </a:p>
        </p:txBody>
      </p:sp>
      <p:pic>
        <p:nvPicPr>
          <p:cNvPr id="13314" name="Picture 2" descr="https://fbcdn-sphotos-c-a.akamaihd.net/hphotos-ak-prn1/t1/564694_482119555172811_16231682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0134"/>
            <a:ext cx="3640732" cy="3082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84168" y="64886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Albery Freitas - RCRNG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Relações Humanas</a:t>
            </a:r>
            <a:endParaRPr lang="pt-BR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624"/>
            <a:ext cx="1440160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>
            <a:off x="539552" y="1268760"/>
            <a:ext cx="7128792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Vídeo - 03 (A Fábula do Rato e a Ratoeira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484782"/>
            <a:ext cx="7056784" cy="504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484</Words>
  <Application>Microsoft Office PowerPoint</Application>
  <PresentationFormat>Apresentação na tela (4:3)</PresentationFormat>
  <Paragraphs>99</Paragraphs>
  <Slides>15</Slides>
  <Notes>6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Slide 1</vt:lpstr>
      <vt:lpstr>Slide 2</vt:lpstr>
      <vt:lpstr>Relações Humanas</vt:lpstr>
      <vt:lpstr>Relações Humanas</vt:lpstr>
      <vt:lpstr>Relações Humanas</vt:lpstr>
      <vt:lpstr>Relações Humanas</vt:lpstr>
      <vt:lpstr>Relações Humanas</vt:lpstr>
      <vt:lpstr>Relações Humanas</vt:lpstr>
      <vt:lpstr>Relações Humanas</vt:lpstr>
      <vt:lpstr>Relações Humanas</vt:lpstr>
      <vt:lpstr>Relações Humanas</vt:lpstr>
      <vt:lpstr>Relações Humanas</vt:lpstr>
      <vt:lpstr>Relações Humanas</vt:lpstr>
      <vt:lpstr>Relações Humanas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Humanas</dc:title>
  <dc:creator>Albery</dc:creator>
  <cp:lastModifiedBy>Albery</cp:lastModifiedBy>
  <cp:revision>23</cp:revision>
  <dcterms:created xsi:type="dcterms:W3CDTF">2013-10-28T22:46:40Z</dcterms:created>
  <dcterms:modified xsi:type="dcterms:W3CDTF">2014-11-15T12:35:29Z</dcterms:modified>
</cp:coreProperties>
</file>